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57" r:id="rId2"/>
    <p:sldId id="258" r:id="rId3"/>
    <p:sldId id="259" r:id="rId4"/>
    <p:sldId id="260" r:id="rId5"/>
    <p:sldId id="265" r:id="rId6"/>
  </p:sldIdLst>
  <p:sldSz cx="9144000" cy="6858000" type="screen4x3"/>
  <p:notesSz cx="6761163" cy="99425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>
        <p:scale>
          <a:sx n="94" d="100"/>
          <a:sy n="94" d="100"/>
        </p:scale>
        <p:origin x="-2124" y="-4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9837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29761" y="0"/>
            <a:ext cx="2929837" cy="4971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863DFF6-B1F8-4B81-9833-AAEC1D09E17D}" type="datetimeFigureOut">
              <a:rPr lang="ru-RU" smtClean="0"/>
              <a:t>17.12.2025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896938" y="746125"/>
            <a:ext cx="4967287" cy="3727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6117" y="4722694"/>
            <a:ext cx="5408930" cy="447413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3662"/>
            <a:ext cx="2929837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29761" y="9443662"/>
            <a:ext cx="2929837" cy="4971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0113BAF-0DBE-4B12-9509-D584147A017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9240219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978E31-BE38-4C3A-AC6B-C3FC370D739B}" type="datetime1">
              <a:rPr lang="ru-RU" smtClean="0"/>
              <a:t>17.12.2025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6DAE8-DF1A-4FD3-8487-9B522B6BB645}" type="datetime1">
              <a:rPr lang="ru-RU" smtClean="0"/>
              <a:t>17.12.2025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18CAED-1E84-4C70-BDAC-C353E0D32265}" type="datetime1">
              <a:rPr lang="ru-RU" smtClean="0"/>
              <a:t>17.12.2025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/>
          </p:nvPr>
        </p:nvSpPr>
        <p:spPr>
          <a:xfrm>
            <a:off x="457200" y="457200"/>
            <a:ext cx="8229600" cy="541020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6DADE3-3EEF-4D40-A18E-0C98D2E90961}" type="slidenum">
              <a:rPr lang="ru-RU" altLang="ru-RU"/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71DCD-694B-479A-8E5B-DAD1F56389C1}" type="datetime1">
              <a:rPr lang="ru-RU" smtClean="0"/>
              <a:t>17.12.2025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56287-C62C-4EA3-BEFD-7068D4576F24}" type="datetime1">
              <a:rPr lang="ru-RU" smtClean="0"/>
              <a:t>17.12.2025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9C9207-E036-44D5-A63A-5F243627AD11}" type="datetime1">
              <a:rPr lang="ru-RU" smtClean="0"/>
              <a:t>17.12.2025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828F06-DCCD-4572-A328-07A183857ACA}" type="datetime1">
              <a:rPr lang="ru-RU" smtClean="0"/>
              <a:t>17.12.2025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C7A01C-E712-419A-82E4-2EF27DAF0B01}" type="datetime1">
              <a:rPr lang="ru-RU" smtClean="0"/>
              <a:t>17.12.2025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655BD5-7F6A-4E38-8B94-675CC4388836}" type="datetime1">
              <a:rPr lang="ru-RU" smtClean="0"/>
              <a:t>17.12.2025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207B0-4F77-4887-A9FF-70F056987588}" type="datetime1">
              <a:rPr lang="ru-RU" smtClean="0"/>
              <a:t>17.12.2025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442B4-0017-43D6-A78F-0FBB2028AF6D}" type="datetime1">
              <a:rPr lang="ru-RU" smtClean="0"/>
              <a:t>17.12.2025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BDD799-14DE-413C-9A54-35D9F0D8D72A}" type="datetime1">
              <a:rPr lang="ru-RU" smtClean="0"/>
              <a:t>17.12.2025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0779DD-00E8-492B-B8F0-D321F0D8A538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mailto:ivanovate@kmc75.ru" TargetMode="Externa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Номер слайда 4"/>
          <p:cNvSpPr txBox="1">
            <a:spLocks noGrp="1"/>
          </p:cNvSpPr>
          <p:nvPr/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  <a:buFontTx/>
              <a:buNone/>
            </a:pPr>
            <a:fld id="{C4431561-35B7-420A-86E1-3BF266185867}" type="slidenum">
              <a:rPr lang="ru-RU" altLang="ru-RU" sz="1200">
                <a:latin typeface="Arial Black" panose="020B0A04020102020204" pitchFamily="34" charset="0"/>
                <a:cs typeface="Arial" panose="020B0604020202020204" pitchFamily="34" charset="0"/>
              </a:rPr>
              <a:t>1</a:t>
            </a:fld>
            <a:endParaRPr lang="ru-RU" altLang="ru-RU" sz="1200">
              <a:latin typeface="Arial Black" panose="020B0A04020102020204" pitchFamily="34" charset="0"/>
              <a:cs typeface="Arial" panose="020B0604020202020204" pitchFamily="34" charset="0"/>
            </a:endParaRPr>
          </a:p>
        </p:txBody>
      </p:sp>
      <p:sp>
        <p:nvSpPr>
          <p:cNvPr id="107520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914400" y="188913"/>
            <a:ext cx="8229600" cy="417512"/>
          </a:xfrm>
        </p:spPr>
        <p:txBody>
          <a:bodyPr>
            <a:noAutofit/>
          </a:bodyPr>
          <a:lstStyle/>
          <a:p>
            <a:pPr algn="ctr" eaLnBrk="1" hangingPunct="1">
              <a:defRPr/>
            </a:pPr>
            <a:endParaRPr lang="ru-RU" altLang="ru-RU" sz="32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268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79512" y="692697"/>
            <a:ext cx="8640960" cy="6012904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ru-RU" sz="2400" b="1" i="1" dirty="0" smtClean="0">
              <a:solidFill>
                <a:schemeClr val="tx2">
                  <a:lumMod val="60000"/>
                  <a:lumOff val="4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altLang="ru-RU" b="1" dirty="0">
                <a:latin typeface="Times New Roman" panose="02020603050405020304" pitchFamily="18" charset="0"/>
              </a:rPr>
              <a:t>Годовой отчет федерального статистического наблюдения ф№16-ВН </a:t>
            </a:r>
            <a:endParaRPr lang="ru-RU" altLang="ru-RU" b="1" dirty="0" smtClean="0">
              <a:latin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altLang="ru-RU" b="1" dirty="0" smtClean="0">
                <a:latin typeface="Times New Roman" panose="02020603050405020304" pitchFamily="18" charset="0"/>
              </a:rPr>
              <a:t>«</a:t>
            </a:r>
            <a:r>
              <a:rPr lang="ru-RU" altLang="ru-RU" b="1" dirty="0">
                <a:latin typeface="Times New Roman" panose="02020603050405020304" pitchFamily="18" charset="0"/>
              </a:rPr>
              <a:t>Сведения о причинах временной нетрудоспособности», </a:t>
            </a:r>
          </a:p>
          <a:p>
            <a:pPr marL="0" indent="0" algn="ctr">
              <a:buNone/>
            </a:pPr>
            <a:r>
              <a:rPr lang="ru-RU" altLang="ru-RU" b="1" dirty="0">
                <a:latin typeface="Times New Roman" panose="02020603050405020304" pitchFamily="18" charset="0"/>
              </a:rPr>
              <a:t>утв. приказом Росстата от </a:t>
            </a:r>
            <a:r>
              <a:rPr lang="ru-RU" altLang="ru-RU" b="1" dirty="0" smtClean="0">
                <a:latin typeface="Times New Roman" panose="02020603050405020304" pitchFamily="18" charset="0"/>
              </a:rPr>
              <a:t>27.12.2022 </a:t>
            </a:r>
            <a:r>
              <a:rPr lang="ru-RU" altLang="ru-RU" b="1" dirty="0">
                <a:latin typeface="Times New Roman" panose="02020603050405020304" pitchFamily="18" charset="0"/>
              </a:rPr>
              <a:t>№ </a:t>
            </a:r>
            <a:r>
              <a:rPr lang="ru-RU" altLang="ru-RU" b="1" dirty="0" smtClean="0">
                <a:latin typeface="Times New Roman" panose="02020603050405020304" pitchFamily="18" charset="0"/>
              </a:rPr>
              <a:t>985</a:t>
            </a:r>
            <a:endParaRPr lang="ru-RU" altLang="ru-RU" b="1" dirty="0" smtClean="0">
              <a:latin typeface="Times New Roman" panose="02020603050405020304" pitchFamily="18" charset="0"/>
            </a:endParaRPr>
          </a:p>
          <a:p>
            <a:pPr marL="0" indent="0" algn="ctr">
              <a:buNone/>
            </a:pPr>
            <a:endParaRPr lang="ru-RU" sz="2400" b="1" i="1" dirty="0">
              <a:solidFill>
                <a:schemeClr val="tx2">
                  <a:lumMod val="60000"/>
                  <a:lumOff val="4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0F4D14-E110-425A-A4F2-A33473958E77}" type="slidenum">
              <a:rPr lang="ru-RU" smtClean="0"/>
              <a:t>1</a:t>
            </a:fld>
            <a:endParaRPr lang="ru-RU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457200" y="476672"/>
            <a:ext cx="8229600" cy="5390728"/>
          </a:xfrm>
        </p:spPr>
        <p:txBody>
          <a:bodyPr>
            <a:noAutofit/>
          </a:bodyPr>
          <a:lstStyle/>
          <a:p>
            <a:pPr marL="0" indent="0" algn="l">
              <a:lnSpc>
                <a:spcPct val="150000"/>
              </a:lnSpc>
              <a:buNone/>
            </a:pPr>
            <a:r>
              <a:rPr lang="ru-RU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1. Ф№ 16-ВН заполняется </a:t>
            </a:r>
            <a:r>
              <a:rPr lang="ru-RU" sz="1700" b="1" u="sng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полностью</a:t>
            </a:r>
            <a:r>
              <a:rPr lang="ru-RU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. В случае, если есть незаполненные строки, то обязательно должна быть </a:t>
            </a:r>
            <a:r>
              <a:rPr lang="ru-RU" sz="1700" b="1" u="sng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приложена пояснительная записка</a:t>
            </a:r>
            <a:r>
              <a:rPr lang="ru-RU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, подтверждающая, что заболевания по этим строкам не зарегистрированы и листки нетрудоспособности не выдавались.</a:t>
            </a:r>
          </a:p>
          <a:p>
            <a:pPr marL="0" indent="0" algn="l">
              <a:lnSpc>
                <a:spcPct val="150000"/>
              </a:lnSpc>
              <a:buNone/>
            </a:pPr>
            <a:r>
              <a:rPr lang="ru-RU" sz="17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2. Случаи ВН, связанные с </a:t>
            </a:r>
            <a:r>
              <a:rPr lang="en-US" sz="17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COVID</a:t>
            </a:r>
            <a:r>
              <a:rPr lang="ru-RU" sz="17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- 19</a:t>
            </a:r>
            <a:r>
              <a:rPr lang="ru-RU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указываются в строках</a:t>
            </a:r>
            <a:r>
              <a:rPr lang="ru-RU" sz="17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50-51</a:t>
            </a:r>
            <a:r>
              <a:rPr lang="ru-RU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. Также эти данные указываются в строках </a:t>
            </a:r>
            <a:r>
              <a:rPr lang="ru-RU" sz="17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52-53 (всего по заболеваниям)</a:t>
            </a:r>
            <a:r>
              <a:rPr lang="ru-RU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и в строках </a:t>
            </a:r>
            <a:r>
              <a:rPr lang="ru-RU" sz="17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63-64 (итого по всем причинам).</a:t>
            </a:r>
            <a:endParaRPr lang="ru-RU" sz="1700" b="1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 algn="l">
              <a:lnSpc>
                <a:spcPct val="150000"/>
              </a:lnSpc>
              <a:buNone/>
            </a:pPr>
            <a:r>
              <a:rPr lang="ru-RU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3. Случаи ВН в связи с </a:t>
            </a:r>
            <a:r>
              <a:rPr lang="ru-RU" sz="17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карантином по поводу </a:t>
            </a:r>
            <a:r>
              <a:rPr lang="en-US" sz="17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COVID - 19</a:t>
            </a:r>
            <a:r>
              <a:rPr lang="en-US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указываются в строках</a:t>
            </a:r>
            <a:r>
              <a:rPr lang="ru-RU" sz="17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61-62</a:t>
            </a:r>
            <a:r>
              <a:rPr lang="ru-RU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. Эти данные выделяются из строк </a:t>
            </a:r>
            <a:r>
              <a:rPr lang="ru-RU" sz="17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59-60</a:t>
            </a:r>
            <a:r>
              <a:rPr lang="ru-RU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 algn="l">
              <a:lnSpc>
                <a:spcPct val="150000"/>
              </a:lnSpc>
              <a:buNone/>
            </a:pPr>
            <a:r>
              <a:rPr lang="ru-RU" sz="1700" b="1" dirty="0" smtClean="0">
                <a:latin typeface="Arial" panose="020B0604020202020204" pitchFamily="34" charset="0"/>
                <a:cs typeface="Arial" panose="020B0604020202020204" pitchFamily="34" charset="0"/>
              </a:rPr>
              <a:t>4. С</a:t>
            </a:r>
            <a:r>
              <a:rPr lang="ru-RU" sz="1700" b="1" dirty="0">
                <a:latin typeface="Arial" panose="020B0604020202020204" pitchFamily="34" charset="0"/>
                <a:cs typeface="Arial" panose="020B0604020202020204" pitchFamily="34" charset="0"/>
              </a:rPr>
              <a:t>трока </a:t>
            </a:r>
            <a:r>
              <a:rPr lang="ru-RU" sz="17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65 «Отпуск по беременности и родам».</a:t>
            </a:r>
            <a:r>
              <a:rPr lang="ru-RU" sz="1700" b="1" dirty="0">
                <a:latin typeface="Arial" panose="020B0604020202020204" pitchFamily="34" charset="0"/>
                <a:cs typeface="Arial" panose="020B0604020202020204" pitchFamily="34" charset="0"/>
              </a:rPr>
              <a:t> По факту родов (возрастная категория женщин </a:t>
            </a:r>
            <a:r>
              <a:rPr lang="ru-RU" sz="17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50 лет и старше)</a:t>
            </a:r>
            <a:r>
              <a:rPr lang="ru-RU" sz="1700" b="1" dirty="0">
                <a:latin typeface="Arial" panose="020B0604020202020204" pitchFamily="34" charset="0"/>
                <a:cs typeface="Arial" panose="020B0604020202020204" pitchFamily="34" charset="0"/>
              </a:rPr>
              <a:t> предоставить </a:t>
            </a:r>
            <a:r>
              <a:rPr lang="ru-RU" sz="17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подтверждение </a:t>
            </a:r>
            <a:r>
              <a:rPr lang="ru-RU" sz="1700" b="1" dirty="0">
                <a:latin typeface="Arial" panose="020B0604020202020204" pitchFamily="34" charset="0"/>
                <a:cs typeface="Arial" panose="020B0604020202020204" pitchFamily="34" charset="0"/>
              </a:rPr>
              <a:t>(указать № листка нетрудоспособности, возраст женщины). В этой строке</a:t>
            </a:r>
            <a:r>
              <a:rPr lang="ru-RU" sz="17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не должны указываться отпуска по уходу за детьми.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457200" y="476672"/>
            <a:ext cx="8229600" cy="5390728"/>
          </a:xfrm>
        </p:spPr>
        <p:txBody>
          <a:bodyPr>
            <a:normAutofit fontScale="75000" lnSpcReduction="20000"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Особое внимание: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6. </a:t>
            </a: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по строкам </a:t>
            </a:r>
            <a:r>
              <a:rPr lang="ru-RU" sz="20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03 - 04 –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«из </a:t>
            </a:r>
            <a:r>
              <a:rPr lang="ru-RU" sz="20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них: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туберкулез» 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с</a:t>
            </a: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редняя длительность  листка нетрудоспособности </a:t>
            </a:r>
            <a:r>
              <a:rPr lang="ru-RU" sz="20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не менее 90 дней</a:t>
            </a: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7. по</a:t>
            </a: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</a:rPr>
              <a:t> строке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54 </a:t>
            </a:r>
            <a:r>
              <a:rPr lang="ru-RU" sz="20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–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«из них: аборты (из стр. 45)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»</a:t>
            </a: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0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средняя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длительность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</a:rPr>
              <a:t>листка нетрудоспособности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3-5 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дней (эта строка выделяется отдельно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из строки 45 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не включается в строку 64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8. Листки нетрудоспособности по отпускам по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беременности и родам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не могут быть менее 140 дней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. Если имеются причины по уменьшению, то в обязательном порядке предоставить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пояснения.</a:t>
            </a:r>
            <a:endParaRPr lang="ru-RU" sz="2000" b="1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9. Листки нетрудоспособности, выданные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 причинам иных обстоятельств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(</a:t>
            </a: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</a:rPr>
              <a:t>протезирование, донорство, обследования, в результате которых пациенту был поставлен диагноз «здоров» и т.д.) включать в строки </a:t>
            </a:r>
            <a:r>
              <a:rPr lang="ru-RU" sz="20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63-64 (код по МКБ - 10 </a:t>
            </a:r>
            <a:r>
              <a:rPr lang="en-US" sz="20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Z00 - Z</a:t>
            </a:r>
            <a:r>
              <a:rPr lang="ru-RU" sz="20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99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и дать письменные пояснения </a:t>
            </a:r>
          </a:p>
          <a:p>
            <a:pPr marL="0" indent="0">
              <a:buNone/>
            </a:pPr>
            <a:r>
              <a:rPr lang="ru-RU" sz="2000" b="1" dirty="0" smtClean="0"/>
              <a:t>если нет случаев и дней </a:t>
            </a:r>
            <a:r>
              <a:rPr lang="ru-RU" sz="20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 причинам иных </a:t>
            </a:r>
            <a:r>
              <a:rPr lang="ru-RU" sz="2000" b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обстоятельств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, то </a:t>
            </a: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</a:rPr>
              <a:t>сумма строк </a:t>
            </a: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должна быть </a:t>
            </a:r>
          </a:p>
          <a:p>
            <a:pPr marL="0" indent="0">
              <a:buNone/>
            </a:pPr>
            <a:r>
              <a:rPr lang="ru-RU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52+55+57+59+61</a:t>
            </a: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</a:rPr>
              <a:t>= стр.63</a:t>
            </a:r>
          </a:p>
          <a:p>
            <a:pPr marL="0" indent="0">
              <a:buNone/>
            </a:pP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</a:rPr>
              <a:t>53+56+58+60+62= стр.64</a:t>
            </a:r>
          </a:p>
          <a:p>
            <a:pPr marL="0" indent="0">
              <a:lnSpc>
                <a:spcPct val="150000"/>
              </a:lnSpc>
              <a:buNone/>
            </a:pPr>
            <a:endParaRPr lang="ru-RU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457200" y="476672"/>
            <a:ext cx="8229600" cy="5390728"/>
          </a:xfrm>
        </p:spPr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Средняя </a:t>
            </a: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длительность 1 случая ВН не должны быть с большой разницей у мужчин и женщин, либо предоставляются пояснения. Сравнивается средняя 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длительность 1 случая ВН  </a:t>
            </a: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с данными прошлого года. </a:t>
            </a:r>
            <a:r>
              <a:rPr lang="ru-RU" sz="1600" b="1" dirty="0" smtClean="0">
                <a:latin typeface="Arial" panose="020B0604020202020204" pitchFamily="34" charset="0"/>
                <a:cs typeface="Arial" panose="020B0604020202020204" pitchFamily="34" charset="0"/>
                <a:sym typeface="+mn-ea"/>
              </a:rPr>
              <a:t>При разнице более чем в 10-15% необходимо представить пояснения.</a:t>
            </a:r>
            <a:endParaRPr lang="ru-RU" sz="1600" b="1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ru-RU" sz="1600" b="1" dirty="0">
                <a:latin typeface="Arial" panose="020B0604020202020204" pitchFamily="34" charset="0"/>
                <a:cs typeface="Arial" panose="020B0604020202020204" pitchFamily="34" charset="0"/>
              </a:rPr>
              <a:t>В случае повышения количества дней ВН </a:t>
            </a:r>
            <a:r>
              <a:rPr lang="ru-RU" sz="1600" b="1" dirty="0" smtClean="0">
                <a:latin typeface="Arial" panose="020B0604020202020204" pitchFamily="34" charset="0"/>
                <a:cs typeface="Arial" panose="020B0604020202020204" pitchFamily="34" charset="0"/>
              </a:rPr>
              <a:t>и не достижения показателя </a:t>
            </a:r>
            <a:r>
              <a:rPr lang="ru-RU" sz="1600" b="1" dirty="0">
                <a:latin typeface="Arial" panose="020B0604020202020204" pitchFamily="34" charset="0"/>
                <a:cs typeface="Arial" panose="020B0604020202020204" pitchFamily="34" charset="0"/>
              </a:rPr>
              <a:t>«Снижение суммарной продолжительности </a:t>
            </a:r>
            <a:r>
              <a:rPr lang="ru-RU" sz="1600" b="1" dirty="0" smtClean="0">
                <a:latin typeface="Arial" panose="020B0604020202020204" pitchFamily="34" charset="0"/>
                <a:cs typeface="Arial" panose="020B0604020202020204" pitchFamily="34" charset="0"/>
              </a:rPr>
              <a:t>ВН по </a:t>
            </a:r>
            <a:r>
              <a:rPr lang="ru-RU" sz="1600" b="1" dirty="0">
                <a:latin typeface="Arial" panose="020B0604020202020204" pitchFamily="34" charset="0"/>
                <a:cs typeface="Arial" panose="020B0604020202020204" pitchFamily="34" charset="0"/>
              </a:rPr>
              <a:t>заболеванию работающих лиц» </a:t>
            </a: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на</a:t>
            </a:r>
            <a:endParaRPr lang="ru-RU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2025 г</a:t>
            </a: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., 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входящего в паспорт федерального проекта «Модернизация первичного </a:t>
            </a: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звена здравоохранения 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Российской Федерации» национального </a:t>
            </a: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проекта «Продолжительная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активная жизнь» на период 2025 – 2030 </a:t>
            </a:r>
            <a:r>
              <a:rPr lang="ru-RU" sz="1600" dirty="0" err="1">
                <a:latin typeface="Arial" panose="020B0604020202020204" pitchFamily="34" charset="0"/>
                <a:cs typeface="Arial" panose="020B0604020202020204" pitchFamily="34" charset="0"/>
              </a:rPr>
              <a:t>г.г</a:t>
            </a: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также </a:t>
            </a:r>
            <a:r>
              <a:rPr lang="ru-RU" sz="1600" b="1" dirty="0" smtClean="0">
                <a:latin typeface="Arial" panose="020B0604020202020204" pitchFamily="34" charset="0"/>
                <a:cs typeface="Arial" panose="020B0604020202020204" pitchFamily="34" charset="0"/>
              </a:rPr>
              <a:t>предоставлять письменные пояснения! 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1600" b="1" dirty="0" smtClean="0">
                <a:latin typeface="Arial" panose="020B0604020202020204" pitchFamily="34" charset="0"/>
                <a:cs typeface="Arial" panose="020B0604020202020204" pitchFamily="34" charset="0"/>
              </a:rPr>
              <a:t>Целевой показатель темпа снижения на 2025 год составляет 96,5, на 2026 год – 94,5.</a:t>
            </a:r>
            <a:endParaRPr lang="ru-RU" sz="16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/>
          </p:nvPr>
        </p:nvSpPr>
        <p:spPr>
          <a:xfrm>
            <a:off x="457200" y="476672"/>
            <a:ext cx="8229600" cy="5390728"/>
          </a:xfrm>
        </p:spPr>
        <p:txBody>
          <a:bodyPr>
            <a:normAutofit/>
          </a:bodyPr>
          <a:lstStyle/>
          <a:p>
            <a:pPr marL="0" indent="0" algn="just">
              <a:lnSpc>
                <a:spcPct val="150000"/>
              </a:lnSpc>
              <a:buNone/>
            </a:pP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На отчет предоставлять</a:t>
            </a:r>
          </a:p>
          <a:p>
            <a:pPr marL="0" indent="0" algn="just">
              <a:lnSpc>
                <a:spcPct val="150000"/>
              </a:lnSpc>
              <a:buNone/>
            </a:pP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Пояснения. </a:t>
            </a:r>
            <a:r>
              <a:rPr lang="ru-RU" sz="20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Обязательно укажите данные по работающему населению (мужчины, женщины).</a:t>
            </a:r>
            <a:r>
              <a:rPr lang="ru-RU" sz="2000" dirty="0">
                <a:latin typeface="Arial" panose="020B0604020202020204" pitchFamily="34" charset="0"/>
                <a:cs typeface="Arial" panose="020B0604020202020204" pitchFamily="34" charset="0"/>
              </a:rPr>
              <a:t> направляете на электронную почту </a:t>
            </a:r>
            <a:r>
              <a:rPr lang="en-US" sz="2000" dirty="0" smtClean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ivanovate@kmc75.ru</a:t>
            </a:r>
            <a:endParaRPr lang="ru-RU" sz="2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algn="just">
              <a:lnSpc>
                <a:spcPct val="150000"/>
              </a:lnSpc>
              <a:buAutoNum type="arabicPeriod"/>
            </a:pPr>
            <a:endParaRPr lang="ru-RU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algn="just">
              <a:lnSpc>
                <a:spcPct val="150000"/>
              </a:lnSpc>
              <a:buAutoNum type="arabicPeriod"/>
            </a:pPr>
            <a:endParaRPr lang="ru-RU" sz="20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 algn="just">
              <a:lnSpc>
                <a:spcPct val="150000"/>
              </a:lnSpc>
              <a:buAutoNum type="arabicPeriod"/>
            </a:pPr>
            <a:endParaRPr lang="ru-RU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 algn="just">
              <a:lnSpc>
                <a:spcPct val="150000"/>
              </a:lnSpc>
              <a:buNone/>
            </a:pP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С уважением, заместитель главного врача по КЭР КМЦ г. Читы </a:t>
            </a:r>
          </a:p>
          <a:p>
            <a:pPr marL="0" indent="0" algn="just">
              <a:lnSpc>
                <a:spcPct val="150000"/>
              </a:lnSpc>
              <a:buNone/>
            </a:pPr>
            <a:r>
              <a:rPr lang="ru-RU" sz="2000" dirty="0" smtClean="0">
                <a:latin typeface="Arial" panose="020B0604020202020204" pitchFamily="34" charset="0"/>
                <a:cs typeface="Arial" panose="020B0604020202020204" pitchFamily="34" charset="0"/>
              </a:rPr>
              <a:t>Т.Е. Иванова (89243811551).</a:t>
            </a:r>
            <a:endParaRPr lang="ru-RU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319</TotalTime>
  <Words>490</Words>
  <Application>Microsoft Office PowerPoint</Application>
  <PresentationFormat>Экран (4:3)</PresentationFormat>
  <Paragraphs>29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dc518</dc:creator>
  <cp:lastModifiedBy>dc518</cp:lastModifiedBy>
  <cp:revision>45</cp:revision>
  <cp:lastPrinted>2019-04-11T02:13:00Z</cp:lastPrinted>
  <dcterms:created xsi:type="dcterms:W3CDTF">2019-04-08T05:28:00Z</dcterms:created>
  <dcterms:modified xsi:type="dcterms:W3CDTF">2025-12-17T07:58:16Z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52309AFB2B7C46B8B7933B77BF6AC265_13</vt:lpwstr>
  </property>
  <property fmtid="{D5CDD505-2E9C-101B-9397-08002B2CF9AE}" pid="3" name="KSOProductBuildVer">
    <vt:lpwstr>1049-12.2.0.13306</vt:lpwstr>
  </property>
</Properties>
</file>

<file path=docProps/thumbnail.jpeg>
</file>